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2" r:id="rId2"/>
    <p:sldId id="257" r:id="rId3"/>
    <p:sldId id="275" r:id="rId4"/>
    <p:sldId id="276" r:id="rId5"/>
    <p:sldId id="27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80" r:id="rId21"/>
    <p:sldId id="281" r:id="rId22"/>
    <p:sldId id="284" r:id="rId23"/>
    <p:sldId id="285" r:id="rId24"/>
    <p:sldId id="286" r:id="rId25"/>
    <p:sldId id="274" r:id="rId26"/>
    <p:sldId id="283" r:id="rId27"/>
    <p:sldId id="288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6F0DF-7F08-4239-8FCB-087653B7DC5B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03414-96CA-4D0D-86D5-2946A62762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78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Apply a potential</a:t>
            </a:r>
            <a:r>
              <a:rPr lang="en-US" sz="1200" baseline="0" dirty="0" smtClean="0"/>
              <a:t> which induces</a:t>
            </a:r>
            <a:r>
              <a:rPr lang="en-US" sz="1200" dirty="0" smtClean="0"/>
              <a:t> oxidation of compounds through redox reaction and produces a current at working electrode</a:t>
            </a:r>
          </a:p>
          <a:p>
            <a:r>
              <a:rPr lang="en-US" sz="1200" dirty="0" smtClean="0"/>
              <a:t>Subtract background signal and amplify output to produce </a:t>
            </a:r>
            <a:r>
              <a:rPr lang="en-US" sz="1200" dirty="0" err="1" smtClean="0"/>
              <a:t>voltammogram</a:t>
            </a:r>
            <a:r>
              <a:rPr lang="en-US" sz="1200" dirty="0" smtClean="0"/>
              <a:t> and identify compounds</a:t>
            </a:r>
          </a:p>
          <a:p>
            <a:r>
              <a:rPr lang="en-US" sz="1200" dirty="0" smtClean="0"/>
              <a:t>Calibrate electrode to establish concentration of neurotransmitter present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65AFF-EB7A-9949-B826-FB7FB6D898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2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44821-2861-4D55-81BB-6DF33839A1C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558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low intensity stimulation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3513A-711C-4B89-9D5F-AB4B08484ED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47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63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430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34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71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7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9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85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64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6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9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89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63C74-8E97-4EFD-A1FF-8C616A6795C8}" type="datetimeFigureOut">
              <a:rPr lang="en-GB" smtClean="0"/>
              <a:t>24/09/2021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AD36D-CD98-451F-8C83-B7A623C66E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38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84" y="1245475"/>
            <a:ext cx="6783618" cy="451419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9731" y="112878"/>
            <a:ext cx="11087896" cy="1325563"/>
          </a:xfrm>
        </p:spPr>
        <p:txBody>
          <a:bodyPr/>
          <a:lstStyle/>
          <a:p>
            <a:r>
              <a:rPr lang="en-GB" dirty="0" smtClean="0"/>
              <a:t>Hacking the brain: techniques to manipulate fish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427" y="5106700"/>
            <a:ext cx="1600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8211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Headloop</a:t>
            </a:r>
            <a:r>
              <a:rPr lang="en-GB" dirty="0" smtClean="0"/>
              <a:t> PCR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944253" y="1120270"/>
            <a:ext cx="7920183" cy="4329185"/>
            <a:chOff x="1214579" y="1027906"/>
            <a:chExt cx="8920020" cy="56212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3308" y="1027906"/>
              <a:ext cx="8481291" cy="556584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1214579" y="5887169"/>
              <a:ext cx="969818" cy="76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 flipH="1">
            <a:off x="792830" y="5497204"/>
            <a:ext cx="10606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</a:t>
            </a:r>
            <a:r>
              <a:rPr lang="en-GB" sz="2400" dirty="0" smtClean="0"/>
              <a:t>he addition of a tag to the 5’ </a:t>
            </a:r>
            <a:r>
              <a:rPr lang="en-GB" sz="2400" smtClean="0"/>
              <a:t>primer inhibits </a:t>
            </a:r>
            <a:r>
              <a:rPr lang="en-GB" sz="2400" dirty="0" smtClean="0"/>
              <a:t>amplification of the WT gene product</a:t>
            </a:r>
          </a:p>
          <a:p>
            <a:endParaRPr lang="en-GB" sz="2400" dirty="0"/>
          </a:p>
          <a:p>
            <a:r>
              <a:rPr lang="en-GB" sz="2400" dirty="0" smtClean="0"/>
              <a:t>Mutation stops the </a:t>
            </a:r>
            <a:r>
              <a:rPr lang="en-GB" sz="2400" dirty="0" err="1" smtClean="0"/>
              <a:t>headloop</a:t>
            </a:r>
            <a:r>
              <a:rPr lang="en-GB" sz="2400" dirty="0" smtClean="0"/>
              <a:t> from forming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76871" y="6410037"/>
            <a:ext cx="2022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Kroll et al., </a:t>
            </a:r>
            <a:r>
              <a:rPr lang="en-GB" dirty="0" err="1" smtClean="0"/>
              <a:t>BioRxiv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9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8976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Headloop</a:t>
            </a:r>
            <a:r>
              <a:rPr lang="en-GB" dirty="0" smtClean="0"/>
              <a:t> PCR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3120" y="1062623"/>
            <a:ext cx="506714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354810" y="5477165"/>
            <a:ext cx="4517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/>
              <a:t>Seq</a:t>
            </a:r>
            <a:r>
              <a:rPr lang="en-GB" sz="2400" dirty="0" smtClean="0"/>
              <a:t> = normal PCR primers</a:t>
            </a:r>
          </a:p>
          <a:p>
            <a:endParaRPr lang="en-GB" sz="2400" dirty="0"/>
          </a:p>
          <a:p>
            <a:r>
              <a:rPr lang="en-GB" sz="2400" dirty="0" smtClean="0"/>
              <a:t>HL = </a:t>
            </a:r>
            <a:r>
              <a:rPr lang="en-GB" sz="2400" dirty="0" err="1" smtClean="0"/>
              <a:t>headloop</a:t>
            </a:r>
            <a:r>
              <a:rPr lang="en-GB" sz="2400" dirty="0" smtClean="0"/>
              <a:t> primers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076871" y="6410037"/>
            <a:ext cx="2022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Kroll et al., </a:t>
            </a:r>
            <a:r>
              <a:rPr lang="en-GB" dirty="0" err="1" smtClean="0"/>
              <a:t>BioRxiv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406640" y="5477165"/>
            <a:ext cx="2861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Lane C shows an RNP that is </a:t>
            </a:r>
          </a:p>
          <a:p>
            <a:r>
              <a:rPr lang="en-GB" dirty="0"/>
              <a:t>k</a:t>
            </a:r>
            <a:r>
              <a:rPr lang="en-GB" dirty="0" smtClean="0"/>
              <a:t>nown not to be efficient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0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328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Multiple genes can be targeted in parallel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9" y="1016800"/>
            <a:ext cx="10477500" cy="51229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0610" y="6234546"/>
            <a:ext cx="6130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 smtClean="0"/>
              <a:t>crystal</a:t>
            </a:r>
            <a:r>
              <a:rPr lang="en-GB" sz="2400" dirty="0" smtClean="0"/>
              <a:t> lack the genes </a:t>
            </a:r>
            <a:r>
              <a:rPr lang="en-GB" sz="2400" i="1" dirty="0" err="1" smtClean="0"/>
              <a:t>mitfa</a:t>
            </a:r>
            <a:r>
              <a:rPr lang="en-GB" sz="2400" dirty="0" smtClean="0"/>
              <a:t>, </a:t>
            </a:r>
            <a:r>
              <a:rPr lang="en-GB" sz="2400" i="1" dirty="0" smtClean="0"/>
              <a:t>mpv17</a:t>
            </a:r>
            <a:r>
              <a:rPr lang="en-GB" sz="2400" dirty="0" smtClean="0"/>
              <a:t> and </a:t>
            </a:r>
            <a:r>
              <a:rPr lang="en-GB" sz="2400" i="1" dirty="0" smtClean="0"/>
              <a:t>slc45a2</a:t>
            </a:r>
            <a:endParaRPr lang="en-GB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0076871" y="6410037"/>
            <a:ext cx="2022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Kroll et al., </a:t>
            </a:r>
            <a:r>
              <a:rPr lang="en-GB" dirty="0" err="1" smtClean="0"/>
              <a:t>BioRxiv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19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0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/>
              <a:t>Complex behavioural phenotypes can be measured as well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45" y="1142081"/>
            <a:ext cx="9278216" cy="4437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4125" y="5791200"/>
            <a:ext cx="981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Response of </a:t>
            </a:r>
            <a:r>
              <a:rPr lang="en-GB" sz="2400" i="1" dirty="0" smtClean="0"/>
              <a:t>trpa1b</a:t>
            </a:r>
            <a:r>
              <a:rPr lang="en-GB" sz="2400" dirty="0" smtClean="0"/>
              <a:t> mutants to mustard oil. </a:t>
            </a:r>
            <a:r>
              <a:rPr lang="en-GB" sz="2400" i="1" dirty="0" smtClean="0"/>
              <a:t>trpa1b</a:t>
            </a:r>
            <a:r>
              <a:rPr lang="en-GB" sz="2400" dirty="0" smtClean="0"/>
              <a:t> encodes an ion channel implicated in behavioural responses to chemical irritants</a:t>
            </a: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902691" y="5467927"/>
            <a:ext cx="350982" cy="212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076871" y="6410037"/>
            <a:ext cx="2022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Kroll et al., </a:t>
            </a:r>
            <a:r>
              <a:rPr lang="en-GB" dirty="0" err="1" smtClean="0"/>
              <a:t>BioRxiv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5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 smtClean="0"/>
              <a:t>Can we speed up generation of mutant lines?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26" y="1325563"/>
            <a:ext cx="6963747" cy="3115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992413"/>
            <a:ext cx="99489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Microfluidics can be used to combine multiple CRISPR constructs in a small oil droplet</a:t>
            </a:r>
          </a:p>
          <a:p>
            <a:endParaRPr lang="en-GB" sz="2200" dirty="0"/>
          </a:p>
          <a:p>
            <a:r>
              <a:rPr lang="en-GB" sz="2200" dirty="0" smtClean="0"/>
              <a:t>Automate injection into single cell zebrafish embryos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882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9306"/>
            <a:ext cx="10515600" cy="1325563"/>
          </a:xfrm>
        </p:spPr>
        <p:txBody>
          <a:bodyPr/>
          <a:lstStyle/>
          <a:p>
            <a:r>
              <a:rPr lang="en-GB" dirty="0" smtClean="0"/>
              <a:t>Multiplexing CRISPR constructs in oil droplets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255402" y="6457138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Parvez</a:t>
            </a:r>
            <a:r>
              <a:rPr lang="en-GB" dirty="0" smtClean="0"/>
              <a:t> et al., 2021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05" y="1196071"/>
            <a:ext cx="8497142" cy="470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9307"/>
            <a:ext cx="10515600" cy="1325563"/>
          </a:xfrm>
        </p:spPr>
        <p:txBody>
          <a:bodyPr/>
          <a:lstStyle/>
          <a:p>
            <a:r>
              <a:rPr lang="en-GB" dirty="0" smtClean="0"/>
              <a:t>Constructs can be stored for one month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98" y="1340069"/>
            <a:ext cx="9244204" cy="4367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55402" y="6457138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Parvez</a:t>
            </a:r>
            <a:r>
              <a:rPr lang="en-GB" dirty="0" smtClean="0"/>
              <a:t> et al.,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95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9817"/>
            <a:ext cx="10515600" cy="1325563"/>
          </a:xfrm>
        </p:spPr>
        <p:txBody>
          <a:bodyPr/>
          <a:lstStyle/>
          <a:p>
            <a:r>
              <a:rPr lang="en-GB" dirty="0" smtClean="0"/>
              <a:t>Phenotypes identified even when mixed with many other constructs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74181"/>
            <a:ext cx="5679320" cy="5729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55402" y="6457138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Parvez</a:t>
            </a:r>
            <a:r>
              <a:rPr lang="en-GB" dirty="0" smtClean="0"/>
              <a:t> et al., 2021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011916" y="754638"/>
            <a:ext cx="3741683" cy="61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1192171" y="712598"/>
            <a:ext cx="800133" cy="103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838200" y="1762298"/>
            <a:ext cx="4081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WT should move in response to </a:t>
            </a:r>
            <a:r>
              <a:rPr lang="en-GB" dirty="0" err="1" smtClean="0"/>
              <a:t>optovin</a:t>
            </a:r>
            <a:r>
              <a:rPr lang="en-GB" dirty="0" smtClean="0"/>
              <a:t> –</a:t>
            </a:r>
          </a:p>
          <a:p>
            <a:r>
              <a:rPr lang="en-GB" dirty="0" smtClean="0"/>
              <a:t>an irritant. </a:t>
            </a:r>
            <a:r>
              <a:rPr lang="en-GB" i="1" dirty="0"/>
              <a:t>t</a:t>
            </a:r>
            <a:r>
              <a:rPr lang="en-GB" i="1" dirty="0" smtClean="0"/>
              <a:t>rpa1b</a:t>
            </a:r>
            <a:r>
              <a:rPr lang="en-GB" dirty="0" smtClean="0"/>
              <a:t> fish should not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39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9305"/>
            <a:ext cx="11006959" cy="1325563"/>
          </a:xfrm>
        </p:spPr>
        <p:txBody>
          <a:bodyPr/>
          <a:lstStyle/>
          <a:p>
            <a:r>
              <a:rPr lang="en-GB" dirty="0" smtClean="0"/>
              <a:t>Searching for novel genes linked to a phenotype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60" y="1186192"/>
            <a:ext cx="7949060" cy="484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55402" y="6457138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Parvez</a:t>
            </a:r>
            <a:r>
              <a:rPr lang="en-GB" dirty="0" smtClean="0"/>
              <a:t> et al., 2021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110960" y="5749159"/>
            <a:ext cx="3333399" cy="367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9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94"/>
            <a:ext cx="11217166" cy="1325563"/>
          </a:xfrm>
        </p:spPr>
        <p:txBody>
          <a:bodyPr/>
          <a:lstStyle/>
          <a:p>
            <a:r>
              <a:rPr lang="en-GB" dirty="0"/>
              <a:t>Searching for novel genes linked to a phenotype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55402" y="6457138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Parvez</a:t>
            </a:r>
            <a:r>
              <a:rPr lang="en-GB" dirty="0" smtClean="0"/>
              <a:t> et al., 2021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88" y="1507495"/>
            <a:ext cx="8828954" cy="40517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97517" y="1385888"/>
            <a:ext cx="2984938" cy="495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722179" y="1354357"/>
            <a:ext cx="798787" cy="3062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25688" y="1354357"/>
            <a:ext cx="3279360" cy="4358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402521" y="5777344"/>
            <a:ext cx="738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Twelve new genes identified which lead to a heart phenotype when mutated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89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04"/>
            <a:ext cx="10515600" cy="1325563"/>
          </a:xfrm>
        </p:spPr>
        <p:txBody>
          <a:bodyPr/>
          <a:lstStyle/>
          <a:p>
            <a:r>
              <a:rPr lang="en-GB" dirty="0" smtClean="0"/>
              <a:t>Hacking the brain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710" y="1215756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Focus on genome engineering techniques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CRISPR/Cas9 in F0 animals</a:t>
            </a:r>
          </a:p>
          <a:p>
            <a:endParaRPr lang="en-GB" dirty="0" smtClean="0"/>
          </a:p>
          <a:p>
            <a:r>
              <a:rPr lang="en-GB" dirty="0" smtClean="0"/>
              <a:t>MIC-drop (automated screening of CRISPR constructs)</a:t>
            </a:r>
          </a:p>
          <a:p>
            <a:endParaRPr lang="en-GB" dirty="0" smtClean="0"/>
          </a:p>
          <a:p>
            <a:r>
              <a:rPr lang="en-GB" dirty="0" smtClean="0"/>
              <a:t>Enhancer trapping</a:t>
            </a:r>
          </a:p>
          <a:p>
            <a:endParaRPr lang="en-GB" dirty="0"/>
          </a:p>
          <a:p>
            <a:r>
              <a:rPr lang="en-GB" dirty="0" smtClean="0"/>
              <a:t>Also – drugs, HPLC and fast-scan cyclic voltammetry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679" y="4341265"/>
            <a:ext cx="19907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crispr/cas9 inser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19" y="1180248"/>
            <a:ext cx="8299398" cy="430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9932" y="5824982"/>
            <a:ext cx="10016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Simultaneous inclusion of a novel DNA template can be used to introduce new </a:t>
            </a:r>
          </a:p>
          <a:p>
            <a:r>
              <a:rPr lang="en-GB" sz="2400" dirty="0" smtClean="0"/>
              <a:t>sequences: “Homologous Recombination”, “Knock-in”</a:t>
            </a:r>
            <a:endParaRPr lang="en-GB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2459" y="5086977"/>
            <a:ext cx="42948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360451" y="4802621"/>
            <a:ext cx="3512634" cy="56871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DNA template with homology arms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40572"/>
            <a:ext cx="10515600" cy="1325563"/>
          </a:xfrm>
        </p:spPr>
        <p:txBody>
          <a:bodyPr/>
          <a:lstStyle/>
          <a:p>
            <a:r>
              <a:rPr lang="en-GB" dirty="0" smtClean="0"/>
              <a:t>Genome engineering – knock in technology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65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crispr knock-in zebraf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18" y="1125491"/>
            <a:ext cx="514350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037063" y="1002045"/>
            <a:ext cx="312235" cy="26919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9355273" y="6444064"/>
            <a:ext cx="281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 from Kawahara, 2017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270595" y="1650380"/>
            <a:ext cx="42837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Example: knock-in of GPF to </a:t>
            </a:r>
          </a:p>
          <a:p>
            <a:r>
              <a:rPr lang="en-GB" sz="2400" i="1" dirty="0" smtClean="0"/>
              <a:t>krttc193</a:t>
            </a:r>
            <a:r>
              <a:rPr lang="en-GB" sz="2400" dirty="0" smtClean="0"/>
              <a:t> locus</a:t>
            </a:r>
          </a:p>
          <a:p>
            <a:endParaRPr lang="en-GB" sz="2400" dirty="0"/>
          </a:p>
          <a:p>
            <a:r>
              <a:rPr lang="en-GB" sz="2400" dirty="0" smtClean="0"/>
              <a:t>Homology arms needed to insert</a:t>
            </a:r>
          </a:p>
          <a:p>
            <a:r>
              <a:rPr lang="en-GB" sz="2400" dirty="0" smtClean="0"/>
              <a:t>transgenic cassette</a:t>
            </a:r>
            <a:endParaRPr lang="en-GB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3382"/>
            <a:ext cx="10515600" cy="1325563"/>
          </a:xfrm>
        </p:spPr>
        <p:txBody>
          <a:bodyPr/>
          <a:lstStyle/>
          <a:p>
            <a:r>
              <a:rPr lang="en-GB" dirty="0" smtClean="0"/>
              <a:t>Genome engineering – knocking in genes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0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816"/>
            <a:ext cx="10515600" cy="1325563"/>
          </a:xfrm>
        </p:spPr>
        <p:txBody>
          <a:bodyPr/>
          <a:lstStyle/>
          <a:p>
            <a:r>
              <a:rPr lang="en-GB" dirty="0" smtClean="0"/>
              <a:t>GFP lines can be converted to Gal4 lines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3126828" y="1145626"/>
            <a:ext cx="5938345" cy="5348708"/>
            <a:chOff x="3352800" y="1145626"/>
            <a:chExt cx="5938345" cy="53487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9436" y="1183472"/>
              <a:ext cx="5759668" cy="53108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352800" y="1145626"/>
              <a:ext cx="5938345" cy="73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174174" y="6421820"/>
            <a:ext cx="195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Albadri</a:t>
            </a:r>
            <a:r>
              <a:rPr lang="en-GB" dirty="0" smtClean="0"/>
              <a:t> et al.,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418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96"/>
            <a:ext cx="10515600" cy="1325563"/>
          </a:xfrm>
        </p:spPr>
        <p:txBody>
          <a:bodyPr/>
          <a:lstStyle/>
          <a:p>
            <a:r>
              <a:rPr lang="en-GB" dirty="0" smtClean="0"/>
              <a:t>Gal4:UAS system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082565"/>
            <a:ext cx="824430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Uses pairs of transgenic lines to create a toolkit for gene manipulation:</a:t>
            </a:r>
          </a:p>
          <a:p>
            <a:endParaRPr lang="en-GB" sz="2200" dirty="0"/>
          </a:p>
          <a:p>
            <a:r>
              <a:rPr lang="en-GB" sz="2200" dirty="0" smtClean="0"/>
              <a:t>Gal4 driver lines binds to- and activates </a:t>
            </a:r>
          </a:p>
          <a:p>
            <a:r>
              <a:rPr lang="en-GB" sz="2200" dirty="0" smtClean="0"/>
              <a:t>UAS reporter</a:t>
            </a:r>
          </a:p>
          <a:p>
            <a:endParaRPr lang="en-GB" sz="2200" dirty="0"/>
          </a:p>
          <a:p>
            <a:r>
              <a:rPr lang="en-GB" sz="2200" dirty="0" smtClean="0"/>
              <a:t>Acts an amplification system – stronger </a:t>
            </a:r>
          </a:p>
          <a:p>
            <a:r>
              <a:rPr lang="en-GB" sz="2200" dirty="0" smtClean="0"/>
              <a:t>signal possible</a:t>
            </a:r>
            <a:endParaRPr lang="en-GB" sz="2200" dirty="0"/>
          </a:p>
        </p:txBody>
      </p:sp>
      <p:pic>
        <p:nvPicPr>
          <p:cNvPr id="6146" name="Picture 2" descr="Development of the Bi-Partite Gal4-UAS System in the African Malaria  Mosquito, Anopheles gambi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17" y="1890086"/>
            <a:ext cx="5569426" cy="45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917324" y="1839310"/>
            <a:ext cx="294290" cy="2942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948855" y="3250488"/>
            <a:ext cx="294290" cy="2942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49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94"/>
            <a:ext cx="10515600" cy="1325563"/>
          </a:xfrm>
        </p:spPr>
        <p:txBody>
          <a:bodyPr/>
          <a:lstStyle/>
          <a:p>
            <a:r>
              <a:rPr lang="en-GB" dirty="0" smtClean="0"/>
              <a:t>BGUG: stochastic labelling of single neurons</a:t>
            </a:r>
            <a:endParaRPr lang="en-GB" dirty="0"/>
          </a:p>
        </p:txBody>
      </p:sp>
      <p:pic>
        <p:nvPicPr>
          <p:cNvPr id="717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71" y="1255931"/>
            <a:ext cx="49530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0" y="1259767"/>
            <a:ext cx="5517344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Inject several plasmids at same time:</a:t>
            </a:r>
          </a:p>
          <a:p>
            <a:endParaRPr lang="en-GB" sz="2200" dirty="0"/>
          </a:p>
          <a:p>
            <a:r>
              <a:rPr lang="en-GB" sz="2200" dirty="0" smtClean="0"/>
              <a:t>(i)</a:t>
            </a:r>
            <a:r>
              <a:rPr lang="en-GB" sz="2200" i="1" dirty="0" smtClean="0"/>
              <a:t> brn3a-hsp70:loxP:DsRed:loxP:Gal4-VP16</a:t>
            </a:r>
            <a:endParaRPr lang="en-GB" sz="2200" dirty="0"/>
          </a:p>
          <a:p>
            <a:r>
              <a:rPr lang="en-GB" sz="2200" dirty="0" smtClean="0"/>
              <a:t>(ii</a:t>
            </a:r>
            <a:r>
              <a:rPr lang="en-GB" sz="2200" dirty="0"/>
              <a:t>) </a:t>
            </a:r>
            <a:r>
              <a:rPr lang="en-GB" sz="2200" i="1" dirty="0" smtClean="0"/>
              <a:t>pCS2:cre</a:t>
            </a:r>
          </a:p>
          <a:p>
            <a:r>
              <a:rPr lang="en-GB" sz="2200" dirty="0" smtClean="0"/>
              <a:t>(iii</a:t>
            </a:r>
            <a:r>
              <a:rPr lang="en-GB" sz="2200" dirty="0"/>
              <a:t>) </a:t>
            </a:r>
            <a:r>
              <a:rPr lang="en-GB" sz="2200" i="1" dirty="0" smtClean="0"/>
              <a:t>UAS:GFP</a:t>
            </a:r>
          </a:p>
          <a:p>
            <a:endParaRPr lang="en-GB" sz="2200" i="1" dirty="0"/>
          </a:p>
          <a:p>
            <a:r>
              <a:rPr lang="en-GB" sz="2200" dirty="0" err="1" smtClean="0"/>
              <a:t>Heatshock</a:t>
            </a:r>
            <a:r>
              <a:rPr lang="en-GB" sz="2200" dirty="0" smtClean="0"/>
              <a:t> animals</a:t>
            </a:r>
          </a:p>
          <a:p>
            <a:endParaRPr lang="en-GB" sz="2200" dirty="0"/>
          </a:p>
          <a:p>
            <a:r>
              <a:rPr lang="en-GB" sz="2200" dirty="0" smtClean="0"/>
              <a:t>Random recombination leads to sparse </a:t>
            </a:r>
          </a:p>
          <a:p>
            <a:r>
              <a:rPr lang="en-GB" sz="2200" dirty="0" smtClean="0"/>
              <a:t>expression in few cells</a:t>
            </a:r>
          </a:p>
          <a:p>
            <a:endParaRPr lang="en-GB" sz="2200" dirty="0"/>
          </a:p>
          <a:p>
            <a:r>
              <a:rPr lang="en-GB" sz="2200" dirty="0" smtClean="0"/>
              <a:t>Can test contribution of few neurons to circuit </a:t>
            </a:r>
          </a:p>
          <a:p>
            <a:r>
              <a:rPr lang="en-GB" sz="2200" dirty="0" smtClean="0"/>
              <a:t>activity</a:t>
            </a:r>
            <a:endParaRPr lang="en-GB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0878207" y="6421821"/>
            <a:ext cx="123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Scott, 2009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695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819"/>
            <a:ext cx="10515600" cy="1325563"/>
          </a:xfrm>
        </p:spPr>
        <p:txBody>
          <a:bodyPr/>
          <a:lstStyle/>
          <a:p>
            <a:r>
              <a:rPr lang="en-GB" dirty="0" smtClean="0"/>
              <a:t>Enhancer trapping</a:t>
            </a:r>
            <a:endParaRPr lang="en-GB" dirty="0"/>
          </a:p>
        </p:txBody>
      </p:sp>
      <p:pic>
        <p:nvPicPr>
          <p:cNvPr id="4098" name="Picture 2" descr="Gene trapping using the Gal4FF-UAS system. (A) Scheme for the Gal4FF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69" y="326311"/>
            <a:ext cx="4070131" cy="61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7078717" y="326311"/>
            <a:ext cx="409903" cy="2921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7060323" y="4451132"/>
            <a:ext cx="409903" cy="2921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838200" y="1229710"/>
            <a:ext cx="58715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Cassette contains reporter with no promoter, or</a:t>
            </a:r>
          </a:p>
          <a:p>
            <a:r>
              <a:rPr lang="en-GB" sz="2200" dirty="0" smtClean="0"/>
              <a:t>weak promoter activity</a:t>
            </a:r>
          </a:p>
          <a:p>
            <a:endParaRPr lang="en-GB" sz="2200" dirty="0"/>
          </a:p>
          <a:p>
            <a:r>
              <a:rPr lang="en-GB" sz="2200" dirty="0" smtClean="0"/>
              <a:t>Insertion in genomic position next to an enhancer</a:t>
            </a:r>
          </a:p>
          <a:p>
            <a:r>
              <a:rPr lang="en-GB" sz="2200" dirty="0" smtClean="0"/>
              <a:t>Will drive expression of the reporter cassette</a:t>
            </a:r>
          </a:p>
          <a:p>
            <a:endParaRPr lang="en-GB" sz="2200" dirty="0"/>
          </a:p>
          <a:p>
            <a:r>
              <a:rPr lang="en-GB" sz="2200" dirty="0" smtClean="0"/>
              <a:t>In this case Gal4, to into a UAS:GFP line</a:t>
            </a:r>
          </a:p>
          <a:p>
            <a:endParaRPr lang="en-GB" sz="2200" dirty="0"/>
          </a:p>
          <a:p>
            <a:r>
              <a:rPr lang="en-GB" sz="2200" dirty="0" smtClean="0"/>
              <a:t>Cassette could include anything (e.g. </a:t>
            </a:r>
            <a:r>
              <a:rPr lang="en-GB" sz="2200" dirty="0" err="1" smtClean="0"/>
              <a:t>ChannelR</a:t>
            </a:r>
            <a:r>
              <a:rPr lang="en-GB" sz="2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2655" y="6457138"/>
            <a:ext cx="209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Asakawa</a:t>
            </a:r>
            <a:r>
              <a:rPr lang="en-GB" dirty="0" smtClean="0"/>
              <a:t> et al.,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8798"/>
            <a:ext cx="11532477" cy="1325563"/>
          </a:xfrm>
        </p:spPr>
        <p:txBody>
          <a:bodyPr/>
          <a:lstStyle/>
          <a:p>
            <a:r>
              <a:rPr lang="en-GB" dirty="0" smtClean="0"/>
              <a:t>Example: create library of lines in different tissues</a:t>
            </a:r>
            <a:endParaRPr lang="en-GB" dirty="0"/>
          </a:p>
        </p:txBody>
      </p:sp>
      <p:pic>
        <p:nvPicPr>
          <p:cNvPr id="5124" name="Picture 4" descr="Frontiers | The cellular architecture of the larval zebrafish tectum, as  revealed by Gal4 enhancer trap lines | Frontiers in Neural Circ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02" y="1217728"/>
            <a:ext cx="7515996" cy="522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2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98"/>
            <a:ext cx="10515600" cy="1325563"/>
          </a:xfrm>
        </p:spPr>
        <p:txBody>
          <a:bodyPr/>
          <a:lstStyle/>
          <a:p>
            <a:r>
              <a:rPr lang="en-GB" dirty="0" smtClean="0"/>
              <a:t>Drugs can also be useful tools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145628"/>
            <a:ext cx="656000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A well characterised drug can alter brain activity acutely</a:t>
            </a:r>
          </a:p>
          <a:p>
            <a:endParaRPr lang="en-GB" sz="2200" dirty="0"/>
          </a:p>
          <a:p>
            <a:r>
              <a:rPr lang="en-GB" sz="2200" dirty="0" smtClean="0"/>
              <a:t>Need to check target selectivity in fish – pharmacology?</a:t>
            </a:r>
          </a:p>
          <a:p>
            <a:endParaRPr lang="en-GB" sz="2200" dirty="0"/>
          </a:p>
          <a:p>
            <a:r>
              <a:rPr lang="en-GB" sz="2200" dirty="0" smtClean="0"/>
              <a:t>Easy to control timing of application </a:t>
            </a:r>
          </a:p>
          <a:p>
            <a:endParaRPr lang="en-GB" sz="2200" dirty="0"/>
          </a:p>
          <a:p>
            <a:r>
              <a:rPr lang="en-GB" sz="2200" dirty="0" smtClean="0"/>
              <a:t>Read-outs of drug activity?</a:t>
            </a:r>
            <a:endParaRPr lang="en-GB" sz="2200" dirty="0"/>
          </a:p>
        </p:txBody>
      </p:sp>
      <p:pic>
        <p:nvPicPr>
          <p:cNvPr id="4" name="maximum_projection_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1627" y="3439846"/>
            <a:ext cx="3411373" cy="2871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4647" y="6374522"/>
            <a:ext cx="38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Response of zebrafish brain to caffeine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3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99"/>
            <a:ext cx="10515600" cy="1325563"/>
          </a:xfrm>
        </p:spPr>
        <p:txBody>
          <a:bodyPr/>
          <a:lstStyle/>
          <a:p>
            <a:r>
              <a:rPr lang="en-GB" dirty="0" smtClean="0"/>
              <a:t>Linking drugs to behaviour</a:t>
            </a:r>
            <a:endParaRPr lang="en-GB" dirty="0"/>
          </a:p>
        </p:txBody>
      </p:sp>
      <p:pic>
        <p:nvPicPr>
          <p:cNvPr id="1026" name="Picture 2" descr="Antibiotic drugs alter zebrafish behavior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1531048"/>
            <a:ext cx="8632824" cy="343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6746" y="5339255"/>
            <a:ext cx="46367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Where are the drug targets expressed?</a:t>
            </a:r>
          </a:p>
          <a:p>
            <a:endParaRPr lang="en-GB" sz="2200" dirty="0"/>
          </a:p>
          <a:p>
            <a:r>
              <a:rPr lang="en-GB" sz="2200" dirty="0" smtClean="0"/>
              <a:t>Which neurotransmitters are modified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48905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24118" y="1268761"/>
            <a:ext cx="9080395" cy="4259949"/>
            <a:chOff x="196050" y="711488"/>
            <a:chExt cx="12044722" cy="5650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50" y="729924"/>
              <a:ext cx="4179900" cy="274202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450" y="720706"/>
              <a:ext cx="4179900" cy="27420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0872" y="711488"/>
              <a:ext cx="4179900" cy="27420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50" y="3620086"/>
              <a:ext cx="4179900" cy="274202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6536" y="3620086"/>
              <a:ext cx="4103728" cy="27420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7044" y="3592432"/>
              <a:ext cx="4103728" cy="274202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304" y="53624"/>
            <a:ext cx="11122572" cy="1325563"/>
          </a:xfrm>
        </p:spPr>
        <p:txBody>
          <a:bodyPr/>
          <a:lstStyle/>
          <a:p>
            <a:r>
              <a:rPr lang="en-GB" dirty="0" smtClean="0"/>
              <a:t>HPLC measurements of neurotransmitter levels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989810" y="5948855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HPLC = High Pressure Liquid Chromatography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0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9306"/>
            <a:ext cx="10628586" cy="1325563"/>
          </a:xfrm>
        </p:spPr>
        <p:txBody>
          <a:bodyPr/>
          <a:lstStyle/>
          <a:p>
            <a:r>
              <a:rPr lang="en-GB" dirty="0" smtClean="0"/>
              <a:t>Mutants first created by chemical mutagenesis</a:t>
            </a:r>
            <a:endParaRPr lang="en-GB" dirty="0"/>
          </a:p>
        </p:txBody>
      </p:sp>
      <p:pic>
        <p:nvPicPr>
          <p:cNvPr id="1026" name="Picture 2" descr="5: ENU mediated mutagenesis screen using zebrafish (Haffter,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34" y="1133641"/>
            <a:ext cx="4978974" cy="538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06207" y="1133641"/>
            <a:ext cx="475559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Add </a:t>
            </a:r>
            <a:r>
              <a:rPr lang="en-GB" sz="2200" dirty="0" err="1" smtClean="0"/>
              <a:t>ethylnitrosourea</a:t>
            </a:r>
            <a:r>
              <a:rPr lang="en-GB" sz="2200" dirty="0" smtClean="0"/>
              <a:t> (ENU) to water</a:t>
            </a:r>
          </a:p>
          <a:p>
            <a:endParaRPr lang="en-GB" sz="2200" dirty="0"/>
          </a:p>
          <a:p>
            <a:r>
              <a:rPr lang="en-GB" sz="2200" dirty="0" smtClean="0"/>
              <a:t>Screen for phenotype of interest</a:t>
            </a:r>
          </a:p>
          <a:p>
            <a:endParaRPr lang="en-GB" sz="2200" dirty="0"/>
          </a:p>
          <a:p>
            <a:r>
              <a:rPr lang="en-GB" sz="2200" dirty="0" smtClean="0"/>
              <a:t>Difficult to identify genes once mutants </a:t>
            </a:r>
          </a:p>
          <a:p>
            <a:r>
              <a:rPr lang="en-GB" sz="2200" dirty="0" smtClean="0"/>
              <a:t>found – positional cloning </a:t>
            </a:r>
          </a:p>
          <a:p>
            <a:endParaRPr lang="en-GB" sz="2200" dirty="0"/>
          </a:p>
          <a:p>
            <a:r>
              <a:rPr lang="en-GB" sz="2200" dirty="0" smtClean="0"/>
              <a:t>Large fish stocks needed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9464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13" y="2259077"/>
            <a:ext cx="2595778" cy="4419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4174" y="280904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-0.3V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8736" y="2356019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+1.4V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5" y="3191736"/>
            <a:ext cx="2138719" cy="1846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463" y="5067474"/>
            <a:ext cx="2182935" cy="160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82764" y="2677057"/>
            <a:ext cx="117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Waveform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2763" y="3770054"/>
            <a:ext cx="1309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Oxidation and Reduction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82763" y="5312525"/>
            <a:ext cx="1470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background signal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65890" y="3679616"/>
            <a:ext cx="120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vs.</a:t>
            </a:r>
            <a:br>
              <a:rPr lang="en-US" dirty="0"/>
            </a:br>
            <a:r>
              <a:rPr lang="en-US" dirty="0"/>
              <a:t>Current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60513" y="5499085"/>
            <a:ext cx="122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Plot</a:t>
            </a:r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050966"/>
            <a:ext cx="2328434" cy="158594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461111" y="1395806"/>
            <a:ext cx="504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Measure oxidation and reduction of analytes at the </a:t>
            </a:r>
          </a:p>
          <a:p>
            <a:r>
              <a:rPr lang="en-GB" dirty="0"/>
              <a:t>surface of a carbon fibre electrode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438" y="326339"/>
            <a:ext cx="11658149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Fast-scan cyclic voltammetry – neurotransmitter release and reuptake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16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381256" y="1567820"/>
            <a:ext cx="42512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Sagittal section through adult brain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Dopamine neurons found in the posterior </a:t>
            </a:r>
            <a:r>
              <a:rPr lang="en-US" sz="2000" dirty="0" err="1"/>
              <a:t>tuberculum</a:t>
            </a:r>
            <a:r>
              <a:rPr lang="en-US" sz="2000" dirty="0"/>
              <a:t> (diencephalon)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lvl="1" indent="-285750">
              <a:buFont typeface="Arial"/>
              <a:buChar char="•"/>
            </a:pPr>
            <a:r>
              <a:rPr lang="en-US" sz="2000" dirty="0"/>
              <a:t>5-HT neurons found in the raphe nucleus</a:t>
            </a:r>
            <a:endParaRPr lang="en-US" sz="2000" i="1" dirty="0"/>
          </a:p>
          <a:p>
            <a:pPr marL="742950" lvl="1" indent="-285750">
              <a:buFont typeface="Arial"/>
              <a:buChar char="•"/>
            </a:pPr>
            <a:endParaRPr lang="en-US" sz="2000" i="1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Histamine found in hypothalamus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/>
              <a:t>Vasotocin</a:t>
            </a:r>
            <a:r>
              <a:rPr lang="en-US" sz="2000" dirty="0"/>
              <a:t> neurons found in </a:t>
            </a:r>
            <a:r>
              <a:rPr lang="en-US" sz="2000" dirty="0" err="1"/>
              <a:t>preoptic</a:t>
            </a:r>
            <a:r>
              <a:rPr lang="en-US" sz="2000" dirty="0"/>
              <a:t> area of hypothalamus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34" y="4005065"/>
            <a:ext cx="2761287" cy="17035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23993" y="6300028"/>
            <a:ext cx="4408669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Cartoon modified from </a:t>
            </a:r>
            <a:r>
              <a:rPr lang="en-GB" dirty="0" err="1"/>
              <a:t>Wullimann</a:t>
            </a:r>
            <a:r>
              <a:rPr lang="en-GB" dirty="0"/>
              <a:t> adult atlas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75522" y="1700808"/>
            <a:ext cx="4448313" cy="1656184"/>
            <a:chOff x="251521" y="2420888"/>
            <a:chExt cx="4448313" cy="165618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1" y="2420888"/>
              <a:ext cx="4448313" cy="1656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2915816" y="3429000"/>
              <a:ext cx="144016" cy="14401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979712" y="3284984"/>
              <a:ext cx="144016" cy="14401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1403648" y="3429000"/>
              <a:ext cx="144016" cy="14401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93" y="49922"/>
            <a:ext cx="10515600" cy="1325563"/>
          </a:xfrm>
        </p:spPr>
        <p:txBody>
          <a:bodyPr/>
          <a:lstStyle/>
          <a:p>
            <a:r>
              <a:rPr lang="en-GB" dirty="0" smtClean="0"/>
              <a:t>Regions of interest of voltammetry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83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wDdEnXeD6RDzJd-_O8_Weg8w32Vho_oGa9QiL-ijF2kkCRe3zIUduwbzEQJfcolyPmP0CjaoFJxV1PPUNfvdlZVCxwPFmI2jXaxqq4IVkGJeKdSXDt_2iJmAECr9eVMgWhrOsxiYphXmCTolpYiaidqp-OdqrHPsrkrDdhQQaOBNdl3Y5VVoGhznugOxS9t0h2aAEeG3lzxJeoyiFFqQdYnMF8PhywcG7GC0Yxrj39EZLhBf_F0n9mV8rqUYwtPot9LZVw8aHBV9Fjp64-NlAj7x36qEG6EUNgrCRhG26sNJ5edbL5fhcSEi9k_rnkGZuH7MOcilewyPqg_2lJOZr04EIPhPJU3HIVnH4ha5g7VrDygI15hSXaqwrJrKOTn_3rKiTaYsoE2Wp7T_kKthPwAjUNz6mcZWcF8sGD3y7gMOER2G7vkxHilf-SSrkPyMTEXIQTu3w1UvEhM3SY4VZP-YYmg7IjEXq49s-Te7lHrnDF_qV--z-arKwf4wZ_w4z5DcKFBjp5eliQs3M-cIHqVKSQsm77Yq24hXRmOAOo6KCXBP35zbBh9RYQTaahAV_UG7Um1Sv6wu1zvv-NKq3kvUyqrGoRzLQ3EPTZTSHZ-VCql7=w1052-h78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4" y="1282590"/>
            <a:ext cx="6753852" cy="506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35414"/>
            <a:ext cx="10515600" cy="1325563"/>
          </a:xfrm>
        </p:spPr>
        <p:txBody>
          <a:bodyPr/>
          <a:lstStyle/>
          <a:p>
            <a:r>
              <a:rPr lang="en-GB" dirty="0" smtClean="0"/>
              <a:t>FSCV setup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441670" y="1574924"/>
            <a:ext cx="121196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019301" y="5094993"/>
            <a:ext cx="5799875" cy="359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019300" y="945992"/>
            <a:ext cx="5422370" cy="357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http://pubs.rsc.org/services/images/RSCpubs.ePlatform.Service.FreeContent.ImageService.svc/ImageService/image/GA?id=C2LC4016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41" y="3168487"/>
            <a:ext cx="5917540" cy="255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78892" y="3110635"/>
            <a:ext cx="4186499" cy="2728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86" y="1225190"/>
            <a:ext cx="3830584" cy="77484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9996" y="6309320"/>
            <a:ext cx="4608004" cy="3024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4796"/>
            <a:ext cx="10515600" cy="1325563"/>
          </a:xfrm>
        </p:spPr>
        <p:txBody>
          <a:bodyPr/>
          <a:lstStyle/>
          <a:p>
            <a:r>
              <a:rPr lang="en-GB" dirty="0" smtClean="0"/>
              <a:t>Representative neurotransmitter traces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41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659602"/>
            <a:ext cx="5862960" cy="458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1" y="3122338"/>
            <a:ext cx="2554213" cy="1776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72028" y="4970790"/>
            <a:ext cx="24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Representative DA trace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79009" y="4961498"/>
            <a:ext cx="302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Recording from telencephalon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1200" y="692696"/>
            <a:ext cx="545090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015880" y="2769372"/>
            <a:ext cx="288032" cy="225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703512" y="2764851"/>
            <a:ext cx="288032" cy="225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 flipH="1">
            <a:off x="2423593" y="5002148"/>
            <a:ext cx="132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Colour plot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79864" y="5681261"/>
            <a:ext cx="783227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Concentration of DA calculated by looking at area under curve</a:t>
            </a:r>
          </a:p>
          <a:p>
            <a:pPr algn="ctr"/>
            <a:r>
              <a:rPr lang="en-GB" dirty="0"/>
              <a:t>Identity of DA confirmed by pharmacological manipulation (agonists / antagonists)</a:t>
            </a:r>
          </a:p>
        </p:txBody>
      </p:sp>
      <p:sp>
        <p:nvSpPr>
          <p:cNvPr id="2" name="Rectangle 1"/>
          <p:cNvSpPr/>
          <p:nvPr/>
        </p:nvSpPr>
        <p:spPr>
          <a:xfrm>
            <a:off x="1847528" y="584030"/>
            <a:ext cx="3541890" cy="17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1772" y="70584"/>
            <a:ext cx="11416861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Electrical stimulation of the zebrafish telencephalon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9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2031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9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 smtClean="0"/>
              <a:t>Many techniques to manipulate zebrafish brain and measure behaviour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 smtClean="0"/>
              <a:t>Genetic techniques – CRISPR/Cas9, MIC-drop, knock-in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 smtClean="0"/>
              <a:t>Transgenic approaches – mutagenesis and enhancer trapping</a:t>
            </a:r>
          </a:p>
          <a:p>
            <a:pPr marL="0" indent="0">
              <a:buNone/>
            </a:pPr>
            <a:endParaRPr lang="en-GB" sz="2200" dirty="0" smtClean="0"/>
          </a:p>
          <a:p>
            <a:pPr marL="0" indent="0">
              <a:buNone/>
            </a:pPr>
            <a:r>
              <a:rPr lang="en-GB" sz="2200" dirty="0" smtClean="0"/>
              <a:t>Well-characterised drugs can be used as well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 smtClean="0"/>
              <a:t>HPLC and fast-scan cyclic voltammetry to measure changes in neurotransmitter signalling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6654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7180" y="39307"/>
            <a:ext cx="10515600" cy="1325563"/>
          </a:xfrm>
        </p:spPr>
        <p:txBody>
          <a:bodyPr/>
          <a:lstStyle/>
          <a:p>
            <a:r>
              <a:rPr lang="en-GB" dirty="0" smtClean="0"/>
              <a:t>Insertional mutagenesis</a:t>
            </a:r>
            <a:endParaRPr lang="en-GB" dirty="0"/>
          </a:p>
        </p:txBody>
      </p:sp>
      <p:pic>
        <p:nvPicPr>
          <p:cNvPr id="2050" name="Picture 2" descr="Retroviral-mediated Insertional Mutagenesis in Zebrafish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09" y="702088"/>
            <a:ext cx="5357318" cy="550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7180" y="1250732"/>
            <a:ext cx="520757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Inject virus containing a mutagenic cassette</a:t>
            </a:r>
          </a:p>
          <a:p>
            <a:endParaRPr lang="en-GB" sz="2200" dirty="0"/>
          </a:p>
          <a:p>
            <a:r>
              <a:rPr lang="en-GB" sz="2200" dirty="0" smtClean="0"/>
              <a:t>Tol2 </a:t>
            </a:r>
            <a:r>
              <a:rPr lang="en-GB" sz="2200" dirty="0" smtClean="0"/>
              <a:t>transposon system</a:t>
            </a:r>
            <a:endParaRPr lang="en-GB" sz="2200" dirty="0" smtClean="0"/>
          </a:p>
          <a:p>
            <a:endParaRPr lang="en-GB" sz="2200" dirty="0"/>
          </a:p>
          <a:p>
            <a:r>
              <a:rPr lang="en-GB" sz="2200" dirty="0" smtClean="0"/>
              <a:t>Inserts into genome (random location?) and</a:t>
            </a:r>
          </a:p>
          <a:p>
            <a:r>
              <a:rPr lang="en-GB" sz="2200" dirty="0"/>
              <a:t>d</a:t>
            </a:r>
            <a:r>
              <a:rPr lang="en-GB" sz="2200" dirty="0" smtClean="0"/>
              <a:t>isrupts gene – “gene breaker”</a:t>
            </a:r>
          </a:p>
          <a:p>
            <a:endParaRPr lang="en-GB" sz="2200" dirty="0"/>
          </a:p>
          <a:p>
            <a:r>
              <a:rPr lang="en-GB" sz="2200" dirty="0" smtClean="0"/>
              <a:t>Easier to identify mutations</a:t>
            </a:r>
          </a:p>
          <a:p>
            <a:endParaRPr lang="en-GB" sz="2200" dirty="0"/>
          </a:p>
          <a:p>
            <a:r>
              <a:rPr lang="en-GB" sz="2200" dirty="0" smtClean="0"/>
              <a:t>Cassette can be tagged as well – GFP?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291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crispr/cas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74739"/>
            <a:ext cx="4824973" cy="463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63173" y="2283671"/>
            <a:ext cx="59229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Design a short guide RNA sequence. Co-inject</a:t>
            </a:r>
          </a:p>
          <a:p>
            <a:r>
              <a:rPr lang="en-GB" sz="2400" dirty="0" smtClean="0"/>
              <a:t>with Cas9 protein: Cas9 acts like molecular</a:t>
            </a:r>
          </a:p>
          <a:p>
            <a:r>
              <a:rPr lang="en-GB" sz="2400" dirty="0" smtClean="0"/>
              <a:t>scissors to cut the DNA sequence</a:t>
            </a:r>
          </a:p>
          <a:p>
            <a:endParaRPr lang="en-GB" sz="2400" dirty="0"/>
          </a:p>
          <a:p>
            <a:r>
              <a:rPr lang="en-GB" sz="2400" dirty="0" smtClean="0"/>
              <a:t>The body’s natural repair mechanism –</a:t>
            </a:r>
          </a:p>
          <a:p>
            <a:r>
              <a:rPr lang="en-GB" sz="2400" dirty="0" smtClean="0"/>
              <a:t>“non-homologous end joining” repairs the cut</a:t>
            </a:r>
          </a:p>
          <a:p>
            <a:endParaRPr lang="en-GB" sz="2400" dirty="0"/>
          </a:p>
          <a:p>
            <a:r>
              <a:rPr lang="en-GB" sz="2400" dirty="0" smtClean="0"/>
              <a:t>In some cases a mistake is made introducing a</a:t>
            </a:r>
          </a:p>
          <a:p>
            <a:r>
              <a:rPr lang="en-GB" sz="2400" dirty="0" smtClean="0"/>
              <a:t>mutation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445083" y="6406712"/>
            <a:ext cx="265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 from LabBiotech.eu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41856"/>
            <a:ext cx="10515600" cy="1325563"/>
          </a:xfrm>
        </p:spPr>
        <p:txBody>
          <a:bodyPr/>
          <a:lstStyle/>
          <a:p>
            <a:r>
              <a:rPr lang="en-GB" dirty="0" smtClean="0"/>
              <a:t>Genome engineering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1089386"/>
            <a:ext cx="1026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Create mutations in chosen gene – does not identify novel genes related to a phenotype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9898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05" y="1452690"/>
            <a:ext cx="10174390" cy="3036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04"/>
            <a:ext cx="10515600" cy="1325563"/>
          </a:xfrm>
        </p:spPr>
        <p:txBody>
          <a:bodyPr/>
          <a:lstStyle/>
          <a:p>
            <a:r>
              <a:rPr lang="en-GB" dirty="0" smtClean="0"/>
              <a:t>Increasing efficiency of CRISPR mutagenesis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964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4400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Creation of F0 CRISPR mutants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00" y="1007198"/>
            <a:ext cx="8229200" cy="5107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7564" y="6317673"/>
            <a:ext cx="753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Combination of 3 guide RNAs targeting gene in 1:1 ratio with Cas9 protein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076871" y="6410037"/>
            <a:ext cx="2022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Kroll et al., </a:t>
            </a:r>
            <a:r>
              <a:rPr lang="en-GB" dirty="0" err="1" smtClean="0"/>
              <a:t>BioRxiv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755228" y="956437"/>
            <a:ext cx="8576441" cy="94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4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08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F0 phenotype persists into adulthood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0" y="1576882"/>
            <a:ext cx="11491480" cy="29365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9018" y="1163790"/>
            <a:ext cx="6954982" cy="535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24873" y="5033819"/>
            <a:ext cx="10935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F0 mutants are stable – can be grown to adulthood and </a:t>
            </a:r>
            <a:r>
              <a:rPr lang="en-GB" sz="2400" dirty="0" err="1" smtClean="0"/>
              <a:t>incrossed</a:t>
            </a:r>
            <a:r>
              <a:rPr lang="en-GB" sz="2400" dirty="0" smtClean="0"/>
              <a:t> to create a mutated </a:t>
            </a:r>
          </a:p>
          <a:p>
            <a:r>
              <a:rPr lang="en-GB" sz="2400" dirty="0" smtClean="0"/>
              <a:t>F1 generation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076871" y="6410037"/>
            <a:ext cx="2022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Kroll et al., </a:t>
            </a:r>
            <a:r>
              <a:rPr lang="en-GB" dirty="0" err="1" smtClean="0"/>
              <a:t>BioRxiv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1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1268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Short </a:t>
            </a:r>
            <a:r>
              <a:rPr lang="en-GB" dirty="0" err="1" smtClean="0"/>
              <a:t>indels</a:t>
            </a:r>
            <a:r>
              <a:rPr lang="en-GB" dirty="0" smtClean="0"/>
              <a:t> are most common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187913"/>
            <a:ext cx="9203748" cy="5325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20145" y="6428516"/>
            <a:ext cx="1588655" cy="1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076871" y="6410037"/>
            <a:ext cx="20227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Kroll et al., </a:t>
            </a:r>
            <a:r>
              <a:rPr lang="en-GB" dirty="0" err="1" smtClean="0"/>
              <a:t>BioRxiv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15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6857DA0DA1C24489FF313FCAF0D0E3A" ma:contentTypeVersion="4" ma:contentTypeDescription="Új dokumentum létrehozása." ma:contentTypeScope="" ma:versionID="246bf5cc866e796b838d03fdf19fffc4">
  <xsd:schema xmlns:xsd="http://www.w3.org/2001/XMLSchema" xmlns:xs="http://www.w3.org/2001/XMLSchema" xmlns:p="http://schemas.microsoft.com/office/2006/metadata/properties" xmlns:ns2="69e75fee-c96d-4655-a1cd-bad9abd33f2e" targetNamespace="http://schemas.microsoft.com/office/2006/metadata/properties" ma:root="true" ma:fieldsID="1175460f7555a7bab7c147a45e8d1eb3" ns2:_="">
    <xsd:import namespace="69e75fee-c96d-4655-a1cd-bad9abd33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75fee-c96d-4655-a1cd-bad9abd33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0583EB-CF41-4DC6-BC69-EA12B426FACF}"/>
</file>

<file path=customXml/itemProps2.xml><?xml version="1.0" encoding="utf-8"?>
<ds:datastoreItem xmlns:ds="http://schemas.openxmlformats.org/officeDocument/2006/customXml" ds:itemID="{388F6470-83FC-421C-926E-6CCE26441CF9}"/>
</file>

<file path=customXml/itemProps3.xml><?xml version="1.0" encoding="utf-8"?>
<ds:datastoreItem xmlns:ds="http://schemas.openxmlformats.org/officeDocument/2006/customXml" ds:itemID="{2ECBAC13-62FE-4A61-83BB-A8FEBF03ACBE}"/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975</Words>
  <Application>Microsoft Office PowerPoint</Application>
  <PresentationFormat>Widescreen</PresentationFormat>
  <Paragraphs>197</Paragraphs>
  <Slides>35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Hacking the brain: techniques to manipulate fish</vt:lpstr>
      <vt:lpstr>Hacking the brain</vt:lpstr>
      <vt:lpstr>Mutants first created by chemical mutagenesis</vt:lpstr>
      <vt:lpstr>Insertional mutagenesis</vt:lpstr>
      <vt:lpstr>Genome engineering</vt:lpstr>
      <vt:lpstr>Increasing efficiency of CRISPR mutagenesis</vt:lpstr>
      <vt:lpstr>Creation of F0 CRISPR mutants</vt:lpstr>
      <vt:lpstr>F0 phenotype persists into adulthood</vt:lpstr>
      <vt:lpstr>Short indels are most common</vt:lpstr>
      <vt:lpstr>Headloop PCR</vt:lpstr>
      <vt:lpstr>Headloop PCR</vt:lpstr>
      <vt:lpstr>Multiple genes can be targeted in parallel</vt:lpstr>
      <vt:lpstr>Complex behavioural phenotypes can be measured as well</vt:lpstr>
      <vt:lpstr>Can we speed up generation of mutant lines?</vt:lpstr>
      <vt:lpstr>Multiplexing CRISPR constructs in oil droplets</vt:lpstr>
      <vt:lpstr>Constructs can be stored for one month</vt:lpstr>
      <vt:lpstr>Phenotypes identified even when mixed with many other constructs</vt:lpstr>
      <vt:lpstr>Searching for novel genes linked to a phenotype</vt:lpstr>
      <vt:lpstr>Searching for novel genes linked to a phenotype</vt:lpstr>
      <vt:lpstr>Genome engineering – knock in technology</vt:lpstr>
      <vt:lpstr>Genome engineering – knocking in genes </vt:lpstr>
      <vt:lpstr>GFP lines can be converted to Gal4 lines</vt:lpstr>
      <vt:lpstr>Gal4:UAS system</vt:lpstr>
      <vt:lpstr>BGUG: stochastic labelling of single neurons</vt:lpstr>
      <vt:lpstr>Enhancer trapping</vt:lpstr>
      <vt:lpstr>Example: create library of lines in different tissues</vt:lpstr>
      <vt:lpstr>Drugs can also be useful tools</vt:lpstr>
      <vt:lpstr>Linking drugs to behaviour</vt:lpstr>
      <vt:lpstr>HPLC measurements of neurotransmitter levels</vt:lpstr>
      <vt:lpstr>Fast-scan cyclic voltammetry – neurotransmitter release and reuptake </vt:lpstr>
      <vt:lpstr>Regions of interest of voltammetry</vt:lpstr>
      <vt:lpstr>FSCV setup</vt:lpstr>
      <vt:lpstr>Representative neurotransmitter traces</vt:lpstr>
      <vt:lpstr>Electrical stimulation of the zebrafish telencephalon </vt:lpstr>
      <vt:lpstr>Summary</vt:lpstr>
    </vt:vector>
  </TitlesOfParts>
  <Company>University of Leicester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Norton, Will (Dr.)</dc:creator>
  <cp:lastModifiedBy>Norton, Will (Dr.)</cp:lastModifiedBy>
  <cp:revision>22</cp:revision>
  <dcterms:created xsi:type="dcterms:W3CDTF">2021-08-27T09:41:30Z</dcterms:created>
  <dcterms:modified xsi:type="dcterms:W3CDTF">2021-09-24T14:35:38Z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0x01010026857DA0DA1C24489FF313FCAF0D0E3A</vt:lpwstr>
  </property>
</Properties>
</file>